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26"/>
  </p:notesMasterIdLst>
  <p:handoutMasterIdLst>
    <p:handoutMasterId r:id="rId27"/>
  </p:handoutMasterIdLst>
  <p:sldIdLst>
    <p:sldId id="1485" r:id="rId6"/>
    <p:sldId id="1464" r:id="rId7"/>
    <p:sldId id="1482" r:id="rId8"/>
    <p:sldId id="1515" r:id="rId9"/>
    <p:sldId id="1499" r:id="rId10"/>
    <p:sldId id="1513" r:id="rId11"/>
    <p:sldId id="1487" r:id="rId12"/>
    <p:sldId id="1511" r:id="rId13"/>
    <p:sldId id="1496" r:id="rId14"/>
    <p:sldId id="1498" r:id="rId15"/>
    <p:sldId id="1497" r:id="rId16"/>
    <p:sldId id="1517" r:id="rId17"/>
    <p:sldId id="1495" r:id="rId18"/>
    <p:sldId id="1494" r:id="rId19"/>
    <p:sldId id="1493" r:id="rId20"/>
    <p:sldId id="1521" r:id="rId21"/>
    <p:sldId id="1518" r:id="rId22"/>
    <p:sldId id="1484" r:id="rId23"/>
    <p:sldId id="1522" r:id="rId24"/>
    <p:sldId id="1486" r:id="rId25"/>
  </p:sldIdLst>
  <p:sldSz cx="12436475" cy="6994525"/>
  <p:notesSz cx="6858000" cy="9144000"/>
  <p:custDataLst>
    <p:tags r:id="rId28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ore" initials="A" lastIdx="0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1344"/>
    <a:srgbClr val="E3C038"/>
    <a:srgbClr val="0078D7"/>
    <a:srgbClr val="000000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920F0-A7B2-48AA-846B-DBE4B646306E}" v="952" dt="2022-05-07T12:10:0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 varScale="1">
        <p:scale>
          <a:sx n="74" d="100"/>
          <a:sy n="74" d="100"/>
        </p:scale>
        <p:origin x="821" y="77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5/7/2022 2:18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40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607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9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06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58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53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8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26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2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3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6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96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65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4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7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maggio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2022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1390EF-302B-42DB-AEB1-09D8C3312E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5845" y="5402261"/>
            <a:ext cx="2609722" cy="1644125"/>
          </a:xfrm>
          <a:prstGeom prst="rect">
            <a:avLst/>
          </a:prstGeom>
        </p:spPr>
      </p:pic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3" y="5961716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2804" y="1287462"/>
            <a:ext cx="2021804" cy="12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64E45C-0168-44A3-A06D-3CB23095AC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2383" y="6164262"/>
            <a:ext cx="1252054" cy="788794"/>
          </a:xfrm>
          <a:prstGeom prst="rect">
            <a:avLst/>
          </a:prstGeom>
        </p:spPr>
      </p:pic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25371" y="6248479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1022FB-F1AC-4578-B53E-77613F1EC9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9F3A4C5-65F8-459E-AD60-D88B6D1ADF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178B369-540C-491D-9E92-4207C299B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29723" b="25341"/>
          <a:stretch/>
        </p:blipFill>
        <p:spPr>
          <a:xfrm>
            <a:off x="10656568" y="6406614"/>
            <a:ext cx="1225697" cy="346990"/>
          </a:xfrm>
          <a:prstGeom prst="rect">
            <a:avLst/>
          </a:prstGeom>
        </p:spPr>
      </p:pic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837" y="6400572"/>
            <a:ext cx="934975" cy="313150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ECB456-103F-49DE-B59D-584CC7D048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28583" y="6137468"/>
            <a:ext cx="1252054" cy="788794"/>
          </a:xfrm>
          <a:prstGeom prst="rect">
            <a:avLst/>
          </a:prstGeom>
        </p:spPr>
      </p:pic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04583" y="6248479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088C50D-405D-41D3-AD1B-2AACB7241C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9037" y="6064261"/>
            <a:ext cx="1376175" cy="866990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4717" y="6289478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7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DBBB70E-DC68-4459-A710-92419547E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31902" b="30076"/>
          <a:stretch/>
        </p:blipFill>
        <p:spPr>
          <a:xfrm>
            <a:off x="1985339" y="6250788"/>
            <a:ext cx="1643884" cy="419991"/>
          </a:xfrm>
          <a:prstGeom prst="rect">
            <a:avLst/>
          </a:prstGeom>
        </p:spPr>
      </p:pic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arbonfive.com/ubiquitous-language-the-joy-of-naming/" TargetMode="External"/><Relationship Id="rId3" Type="http://schemas.openxmlformats.org/officeDocument/2006/relationships/image" Target="../media/image25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martinfowler.com/bliki/BoundedContext.html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www.infoq.com/articles/ddd-contextmappin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cs.microsoft.com/en-us/dotnet/architecture/microservices/architect-microservice-container-applications/communication-in-microservice-architectur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github.com/Ace68/GlobalAzure2022" TargetMode="Externa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4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6" Type="http://schemas.openxmlformats.org/officeDocument/2006/relationships/hyperlink" Target="https://github.com/cqrs-muflone" TargetMode="External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5" Type="http://schemas.openxmlformats.org/officeDocument/2006/relationships/hyperlink" Target="mailto:alberto.acerbis@intre.it" TargetMode="External"/><Relationship Id="rId10" Type="http://schemas.openxmlformats.org/officeDocument/2006/relationships/hyperlink" Target="https://www.linkedin.com/in/aacerbis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github.com/brewup" TargetMode="External"/><Relationship Id="rId14" Type="http://schemas.openxmlformats.org/officeDocument/2006/relationships/hyperlink" Target="https://twitter.com/hom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alberto.acerbis@intre.it" TargetMode="Externa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8A71CFE-C784-49DA-A3D1-CC08E1E9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DDD – The Silver Bullet?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268AA9-6A96-412D-8D2B-ED518DC8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923" y="1820862"/>
            <a:ext cx="981285" cy="1295400"/>
          </a:xfrm>
          <a:prstGeom prst="rect">
            <a:avLst/>
          </a:prstGeom>
        </p:spPr>
      </p:pic>
      <p:pic>
        <p:nvPicPr>
          <p:cNvPr id="6" name="Immagine 5" descr="Immagine che contiene testo, esterni, segnale&#10;&#10;Descrizione generata automaticamente">
            <a:extLst>
              <a:ext uri="{FF2B5EF4-FFF2-40B4-BE49-F238E27FC236}">
                <a16:creationId xmlns:a16="http://schemas.microsoft.com/office/drawing/2014/main" id="{BB6B8E16-A6AC-4002-A78E-8ABE5E7F8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132" y="1820862"/>
            <a:ext cx="968305" cy="1295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DBD86A-BA3C-E6D1-DCD7-8DFBBE0506A6}"/>
              </a:ext>
            </a:extLst>
          </p:cNvPr>
          <p:cNvSpPr txBox="1"/>
          <p:nvPr/>
        </p:nvSpPr>
        <p:spPr>
          <a:xfrm>
            <a:off x="6142037" y="1846629"/>
            <a:ext cx="4495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 err="1">
                <a:solidFill>
                  <a:schemeClr val="bg1"/>
                </a:solidFill>
              </a:rPr>
              <a:t>Tackling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complexity</a:t>
            </a:r>
            <a:r>
              <a:rPr lang="it-IT" sz="2400" dirty="0">
                <a:solidFill>
                  <a:schemeClr val="bg1"/>
                </a:solidFill>
              </a:rPr>
              <a:t> in the </a:t>
            </a:r>
            <a:r>
              <a:rPr lang="it-IT" sz="2400" dirty="0" err="1">
                <a:solidFill>
                  <a:schemeClr val="bg1"/>
                </a:solidFill>
              </a:rPr>
              <a:t>heart</a:t>
            </a:r>
            <a:r>
              <a:rPr lang="it-IT" sz="2400" dirty="0">
                <a:solidFill>
                  <a:schemeClr val="bg1"/>
                </a:solidFill>
              </a:rPr>
              <a:t> of software</a:t>
            </a:r>
          </a:p>
        </p:txBody>
      </p:sp>
      <p:pic>
        <p:nvPicPr>
          <p:cNvPr id="1026" name="Picture 2" descr="Bruno Detassis, il custode del Brenta «Saggio e austero, inventò le  Bocchette» - PressReader">
            <a:extLst>
              <a:ext uri="{FF2B5EF4-FFF2-40B4-BE49-F238E27FC236}">
                <a16:creationId xmlns:a16="http://schemas.microsoft.com/office/drawing/2014/main" id="{9FE7B908-BE7E-ECFC-2D7E-AEF76C36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924" y="3725862"/>
            <a:ext cx="223185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250B886-1F8F-2D3C-E2D7-D790740032D9}"/>
              </a:ext>
            </a:extLst>
          </p:cNvPr>
          <p:cNvSpPr txBox="1"/>
          <p:nvPr/>
        </p:nvSpPr>
        <p:spPr>
          <a:xfrm>
            <a:off x="6038884" y="3727449"/>
            <a:ext cx="4495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Cercare il facile nel difficile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D62D38-C43F-4A99-E13A-8C1190CE4506}"/>
              </a:ext>
            </a:extLst>
          </p:cNvPr>
          <p:cNvSpPr txBox="1"/>
          <p:nvPr/>
        </p:nvSpPr>
        <p:spPr>
          <a:xfrm>
            <a:off x="7943884" y="4637181"/>
            <a:ext cx="223185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600" dirty="0">
                <a:solidFill>
                  <a:schemeClr val="bg1"/>
                </a:solidFill>
              </a:rPr>
              <a:t>Bruno </a:t>
            </a:r>
            <a:r>
              <a:rPr lang="it-IT" sz="1600" dirty="0" err="1">
                <a:solidFill>
                  <a:schemeClr val="bg1"/>
                </a:solidFill>
              </a:rPr>
              <a:t>Detassis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C0BF5E-D2E8-86ED-0DB2-D6075A1B43DC}"/>
              </a:ext>
            </a:extLst>
          </p:cNvPr>
          <p:cNvSpPr txBox="1"/>
          <p:nvPr/>
        </p:nvSpPr>
        <p:spPr>
          <a:xfrm>
            <a:off x="7410484" y="2769922"/>
            <a:ext cx="223185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600" dirty="0" err="1">
                <a:solidFill>
                  <a:schemeClr val="bg1"/>
                </a:solidFill>
              </a:rPr>
              <a:t>E.Evans</a:t>
            </a:r>
            <a:r>
              <a:rPr lang="it-IT" sz="1600" dirty="0">
                <a:solidFill>
                  <a:schemeClr val="bg1"/>
                </a:solidFill>
              </a:rPr>
              <a:t> – </a:t>
            </a:r>
            <a:r>
              <a:rPr lang="it-IT" sz="1600" dirty="0" err="1">
                <a:solidFill>
                  <a:schemeClr val="bg1"/>
                </a:solidFill>
              </a:rPr>
              <a:t>V.Vernon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5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F096530F-36B3-42C8-9107-0534905E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3730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DDD – Strategic Patterns</a:t>
            </a:r>
          </a:p>
        </p:txBody>
      </p:sp>
      <p:pic>
        <p:nvPicPr>
          <p:cNvPr id="3" name="Picture 2" descr="Strategic Domain Driven Design with Context Mapping">
            <a:extLst>
              <a:ext uri="{FF2B5EF4-FFF2-40B4-BE49-F238E27FC236}">
                <a16:creationId xmlns:a16="http://schemas.microsoft.com/office/drawing/2014/main" id="{3287D8BC-8EBC-4990-84EA-FAE96C05C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1974833"/>
            <a:ext cx="2774738" cy="23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652C-20DD-45C7-A2E3-78612DEDB9AE}"/>
              </a:ext>
            </a:extLst>
          </p:cNvPr>
          <p:cNvSpPr txBox="1"/>
          <p:nvPr/>
        </p:nvSpPr>
        <p:spPr>
          <a:xfrm>
            <a:off x="655637" y="1441433"/>
            <a:ext cx="276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Context</a:t>
            </a:r>
            <a:r>
              <a:rPr lang="it-IT" dirty="0">
                <a:solidFill>
                  <a:schemeClr val="bg1"/>
                </a:solidFill>
              </a:rPr>
              <a:t> Mapping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C3B3A8-2A94-4D80-80FE-3CCBA6639FE0}"/>
              </a:ext>
            </a:extLst>
          </p:cNvPr>
          <p:cNvSpPr txBox="1"/>
          <p:nvPr/>
        </p:nvSpPr>
        <p:spPr>
          <a:xfrm>
            <a:off x="647701" y="4547334"/>
            <a:ext cx="277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4"/>
              </a:rPr>
              <a:t>https://www.infoq.com/articles/ddd-contextmapping/</a:t>
            </a:r>
            <a:endParaRPr lang="it-IT" sz="1000" dirty="0"/>
          </a:p>
        </p:txBody>
      </p:sp>
      <p:pic>
        <p:nvPicPr>
          <p:cNvPr id="6" name="Picture 4" descr="BoundedContext">
            <a:extLst>
              <a:ext uri="{FF2B5EF4-FFF2-40B4-BE49-F238E27FC236}">
                <a16:creationId xmlns:a16="http://schemas.microsoft.com/office/drawing/2014/main" id="{4F3490BF-520B-4386-94E6-650C1892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701" y="2217101"/>
            <a:ext cx="3475536" cy="215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51DFE7-4111-473C-8CA1-07FEDFEF4375}"/>
              </a:ext>
            </a:extLst>
          </p:cNvPr>
          <p:cNvSpPr txBox="1"/>
          <p:nvPr/>
        </p:nvSpPr>
        <p:spPr>
          <a:xfrm>
            <a:off x="8076701" y="1605501"/>
            <a:ext cx="34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Bounded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Context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BCCE38-F0C2-4C27-8CE7-D762B0028215}"/>
              </a:ext>
            </a:extLst>
          </p:cNvPr>
          <p:cNvSpPr txBox="1"/>
          <p:nvPr/>
        </p:nvSpPr>
        <p:spPr>
          <a:xfrm>
            <a:off x="7970837" y="4501168"/>
            <a:ext cx="3499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6"/>
              </a:rPr>
              <a:t>https://martinfowler.com/bliki/BoundedContext.html</a:t>
            </a:r>
            <a:endParaRPr lang="it-IT" sz="1000" dirty="0"/>
          </a:p>
        </p:txBody>
      </p:sp>
      <p:pic>
        <p:nvPicPr>
          <p:cNvPr id="9" name="Picture 6" descr="Ubiquitous Language &amp; the Joy of Naming">
            <a:extLst>
              <a:ext uri="{FF2B5EF4-FFF2-40B4-BE49-F238E27FC236}">
                <a16:creationId xmlns:a16="http://schemas.microsoft.com/office/drawing/2014/main" id="{A5B513EF-D81D-4512-BE76-582F6012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3625740"/>
            <a:ext cx="23717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1E1C0F-6E42-4C64-9544-57530198113B}"/>
              </a:ext>
            </a:extLst>
          </p:cNvPr>
          <p:cNvSpPr txBox="1"/>
          <p:nvPr/>
        </p:nvSpPr>
        <p:spPr>
          <a:xfrm>
            <a:off x="4694237" y="3111680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Ubiquitous</a:t>
            </a:r>
            <a:r>
              <a:rPr lang="it-IT" dirty="0">
                <a:solidFill>
                  <a:schemeClr val="bg1"/>
                </a:solidFill>
              </a:rPr>
              <a:t> Language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E63C7D-4CF4-4CCA-A368-6A2843C1ADE2}"/>
              </a:ext>
            </a:extLst>
          </p:cNvPr>
          <p:cNvSpPr txBox="1"/>
          <p:nvPr/>
        </p:nvSpPr>
        <p:spPr>
          <a:xfrm>
            <a:off x="4694237" y="5705630"/>
            <a:ext cx="2371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8"/>
              </a:rPr>
              <a:t>https://blog.carbonfive.com/ubiquitous-language-the-joy-of-naming/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06832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35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E749B9CE-B44F-4F5C-B4E4-27219913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Microservices … What?</a:t>
            </a:r>
          </a:p>
        </p:txBody>
      </p:sp>
      <p:pic>
        <p:nvPicPr>
          <p:cNvPr id="3" name="Immagine 2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67516A56-7A7F-49F8-B94D-D3398E69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37" y="1744662"/>
            <a:ext cx="6667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EA216E6-991E-45B3-86AB-382469E8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220662"/>
            <a:ext cx="8686800" cy="761984"/>
          </a:xfrm>
          <a:noFill/>
        </p:spPr>
        <p:txBody>
          <a:bodyPr/>
          <a:lstStyle/>
          <a:p>
            <a:r>
              <a:rPr lang="en-US" sz="4400" dirty="0"/>
              <a:t>Microservice &amp; Bounded Context</a:t>
            </a:r>
          </a:p>
        </p:txBody>
      </p:sp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9825FE8B-0EA8-414C-BDA3-103B56FF6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24948"/>
              </p:ext>
            </p:extLst>
          </p:nvPr>
        </p:nvGraphicFramePr>
        <p:xfrm>
          <a:off x="884237" y="1033462"/>
          <a:ext cx="105156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724903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0401434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384363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33381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Bouded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Context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Microservice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Compatibility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680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Organized</a:t>
                      </a:r>
                      <a:r>
                        <a:rPr lang="it-IT" sz="1200" b="1" dirty="0"/>
                        <a:t> </a:t>
                      </a:r>
                      <a:r>
                        <a:rPr lang="it-IT" sz="1200" b="1" dirty="0" err="1"/>
                        <a:t>around</a:t>
                      </a:r>
                      <a:r>
                        <a:rPr lang="it-IT" sz="1200" b="1" dirty="0"/>
                        <a:t> Business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È implicitamente inteso nel concetto stesso di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Ubiquitous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Language, che è il pattern principale per identificare un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Bounded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Teams Cross-Funzionali specifici per una funzionalità di business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67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Governance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Un modello condiviso per ogni scopo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Vengono favorite/incentivate le scelte locali, che devono essere indipendenti.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3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Data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La persistenza privata è fondamentale per la consistenza del linguaggio, ma soprattutto necessaria per l’evoluzione sicura e indipendente del modello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Ogni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microservizio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deve persistere i propri dati in un database privato! Pena l’impossibilità di evolvere autonomamente dagli altri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86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Evolutionary</a:t>
                      </a:r>
                      <a:r>
                        <a:rPr lang="it-IT" sz="1200" b="1" dirty="0"/>
                        <a:t>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Ogni modello può, e deve, evolvere indipendente dagli altri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E’ una 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49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/>
                        <a:t>Smart endpoints and </a:t>
                      </a:r>
                      <a:r>
                        <a:rPr lang="it-IT" sz="1200" b="1" dirty="0" err="1"/>
                        <a:t>dumb</a:t>
                      </a:r>
                      <a:r>
                        <a:rPr lang="it-IT" sz="1200" b="1" dirty="0"/>
                        <a:t> </a:t>
                      </a:r>
                      <a:r>
                        <a:rPr lang="it-IT" sz="1200" b="1" dirty="0" err="1"/>
                        <a:t>pipes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Raccomandato come modello strategico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feature. SOA </a:t>
                      </a:r>
                      <a:r>
                        <a:rPr lang="it-IT" sz="1200" dirty="0" err="1"/>
                        <a:t>docet</a:t>
                      </a:r>
                      <a:r>
                        <a:rPr lang="it-IT" sz="12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Fattibile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72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Language </a:t>
                      </a:r>
                      <a:r>
                        <a:rPr lang="it-IT" sz="1200" dirty="0" err="1"/>
                        <a:t>Consistency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Ubiquitous</a:t>
                      </a:r>
                      <a:r>
                        <a:rPr lang="it-IT" sz="1200" dirty="0"/>
                        <a:t> Language! Obbligatorio!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Implicito e raccomandato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4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/>
                        <a:t>Componentization</a:t>
                      </a:r>
                      <a:r>
                        <a:rPr lang="it-IT" sz="1200" dirty="0"/>
                        <a:t> via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Context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Map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Products </a:t>
                      </a:r>
                      <a:r>
                        <a:rPr lang="it-IT" sz="1200" dirty="0" err="1"/>
                        <a:t>not</a:t>
                      </a:r>
                      <a:r>
                        <a:rPr lang="it-IT" sz="1200" dirty="0"/>
                        <a:t>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Raccomandato per la conoscenza approfondita del modello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2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Design for </a:t>
                      </a:r>
                      <a:r>
                        <a:rPr lang="it-IT" sz="1200" dirty="0" err="1"/>
                        <a:t>Failure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DDD incentiva l’evoluzione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50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61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F73FACB-2482-45A5-86A8-F61C3584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7" y="449262"/>
            <a:ext cx="8686800" cy="914384"/>
          </a:xfrm>
          <a:noFill/>
        </p:spPr>
        <p:txBody>
          <a:bodyPr/>
          <a:lstStyle/>
          <a:p>
            <a:r>
              <a:rPr lang="en-US" sz="5400" dirty="0"/>
              <a:t>The Reactive Manifesto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4A41CBC-A743-A187-E293-F06A3DF75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5934" y="2659062"/>
            <a:ext cx="7924800" cy="3019849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24BDB604-A1E3-003A-6A0B-C9191DFA1BFF}"/>
              </a:ext>
            </a:extLst>
          </p:cNvPr>
          <p:cNvSpPr txBox="1"/>
          <p:nvPr/>
        </p:nvSpPr>
        <p:spPr>
          <a:xfrm>
            <a:off x="835269" y="1433146"/>
            <a:ext cx="10366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bg1"/>
                </a:solidFill>
              </a:rPr>
              <a:t>Jones Boner, Dave Farley, Roland Kuhn, Martin Thompson – 16.01.2014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bg1"/>
                </a:solidFill>
              </a:rPr>
              <a:t>The absolute, most important thing is it to be responsive.</a:t>
            </a:r>
            <a:br>
              <a:rPr lang="it-IT" sz="1600" dirty="0">
                <a:solidFill>
                  <a:schemeClr val="bg1"/>
                </a:solidFill>
              </a:rPr>
            </a:br>
            <a:r>
              <a:rPr lang="it-IT" sz="1600" dirty="0">
                <a:solidFill>
                  <a:schemeClr val="bg1"/>
                </a:solidFill>
              </a:rPr>
              <a:t>This means that a reactive system needs to remain responsive event when a failure occurs.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31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F73FACB-2482-45A5-86A8-F61C3584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7" y="296862"/>
            <a:ext cx="8686800" cy="685784"/>
          </a:xfrm>
          <a:noFill/>
        </p:spPr>
        <p:txBody>
          <a:bodyPr/>
          <a:lstStyle/>
          <a:p>
            <a:pPr algn="l"/>
            <a:r>
              <a:rPr lang="it-IT" sz="3200" b="1" i="0" dirty="0" err="1">
                <a:effectLst/>
                <a:latin typeface="Segoe UI (Corpo)"/>
              </a:rPr>
              <a:t>Communication</a:t>
            </a:r>
            <a:r>
              <a:rPr lang="it-IT" sz="3200" b="1" i="0" dirty="0">
                <a:effectLst/>
                <a:latin typeface="Segoe UI (Corpo)"/>
              </a:rPr>
              <a:t> in a </a:t>
            </a:r>
            <a:r>
              <a:rPr lang="it-IT" sz="3200" b="1" i="0" dirty="0" err="1">
                <a:effectLst/>
                <a:latin typeface="Segoe UI (Corpo)"/>
              </a:rPr>
              <a:t>microservice</a:t>
            </a:r>
            <a:r>
              <a:rPr lang="it-IT" sz="3200" b="1" i="0" dirty="0">
                <a:effectLst/>
                <a:latin typeface="Segoe UI (Corpo)"/>
              </a:rPr>
              <a:t> </a:t>
            </a:r>
            <a:r>
              <a:rPr lang="it-IT" sz="3200" b="1" i="0" dirty="0" err="1">
                <a:effectLst/>
                <a:latin typeface="Segoe UI (Corpo)"/>
              </a:rPr>
              <a:t>architecture</a:t>
            </a:r>
            <a:endParaRPr lang="it-IT" sz="3200" b="1" i="0" dirty="0">
              <a:effectLst/>
              <a:latin typeface="Segoe UI (Corpo)"/>
            </a:endParaRPr>
          </a:p>
        </p:txBody>
      </p:sp>
      <p:pic>
        <p:nvPicPr>
          <p:cNvPr id="2050" name="Picture 2" descr="Diagram showing three types of communications across microservices.">
            <a:extLst>
              <a:ext uri="{FF2B5EF4-FFF2-40B4-BE49-F238E27FC236}">
                <a16:creationId xmlns:a16="http://schemas.microsoft.com/office/drawing/2014/main" id="{219F08BE-B348-8FC2-0A43-1F018CA1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1135062"/>
            <a:ext cx="7620000" cy="42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CD447D-9E4A-3BB5-4CD4-1C90EB071624}"/>
              </a:ext>
            </a:extLst>
          </p:cNvPr>
          <p:cNvSpPr txBox="1"/>
          <p:nvPr/>
        </p:nvSpPr>
        <p:spPr>
          <a:xfrm>
            <a:off x="198437" y="5570202"/>
            <a:ext cx="1211579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https://docs.microsoft.com/en-us/dotnet/architecture/microservices/architect-microservice-container-applications/communication-in-microservice-architecture</a:t>
            </a:r>
            <a:endParaRPr lang="it-IT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152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4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CQRS – Eventual Consistency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26" name="Picture 2" descr="A Practical Guide to CQRS - Tacta">
            <a:extLst>
              <a:ext uri="{FF2B5EF4-FFF2-40B4-BE49-F238E27FC236}">
                <a16:creationId xmlns:a16="http://schemas.microsoft.com/office/drawing/2014/main" id="{56B4FB0E-502A-F2A7-A8FC-86A05697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37" y="1447126"/>
            <a:ext cx="5105399" cy="43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5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2E80F000-52EC-4A94-A1D4-409FF49D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What are Minimal API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8CDF78-141C-4A6F-BE3B-BDB02344B2C4}"/>
              </a:ext>
            </a:extLst>
          </p:cNvPr>
          <p:cNvSpPr txBox="1"/>
          <p:nvPr/>
        </p:nvSpPr>
        <p:spPr>
          <a:xfrm>
            <a:off x="1036637" y="2045665"/>
            <a:ext cx="9525000" cy="267457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>
                <a:solidFill>
                  <a:srgbClr val="8BE9FD"/>
                </a:solidFill>
                <a:effectLst/>
                <a:latin typeface="Source Code Pro" panose="020B0604020202020204" pitchFamily="49" charset="0"/>
              </a:rPr>
              <a:t>var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 builder = </a:t>
            </a: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WebApplication.CreateBuilder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</a:t>
            </a: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args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);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400" b="0" i="0" dirty="0">
              <a:solidFill>
                <a:srgbClr val="8BE9FD"/>
              </a:solidFill>
              <a:effectLst/>
              <a:latin typeface="Source Code Pro" panose="020B060402020202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>
                <a:solidFill>
                  <a:srgbClr val="8BE9FD"/>
                </a:solidFill>
                <a:effectLst/>
                <a:latin typeface="Source Code Pro" panose="020B0604020202020204" pitchFamily="49" charset="0"/>
              </a:rPr>
              <a:t>var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 app = </a:t>
            </a: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builder.Build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();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app.MapGet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</a:t>
            </a:r>
            <a:r>
              <a:rPr lang="it-IT" sz="2400" b="0" i="0" dirty="0">
                <a:solidFill>
                  <a:srgbClr val="F1FA8C"/>
                </a:solidFill>
                <a:effectLst/>
                <a:latin typeface="Source Code Pro" panose="020B0604020202020204" pitchFamily="49" charset="0"/>
              </a:rPr>
              <a:t>"/"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, () =&gt; </a:t>
            </a:r>
            <a:r>
              <a:rPr lang="it-IT" sz="2400" b="0" i="0" dirty="0">
                <a:solidFill>
                  <a:srgbClr val="F1FA8C"/>
                </a:solidFill>
                <a:effectLst/>
                <a:latin typeface="Source Code Pro" panose="020B0604020202020204" pitchFamily="49" charset="0"/>
              </a:rPr>
              <a:t>"Hello World!"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);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400" dirty="0">
              <a:solidFill>
                <a:srgbClr val="F8F8F2"/>
              </a:solidFill>
              <a:latin typeface="Source Code Pro" panose="020B060402020202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app.Run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();</a:t>
            </a:r>
            <a:endParaRPr lang="it-IT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E526239-FDC8-49C6-B383-838CE6434ECC}"/>
              </a:ext>
            </a:extLst>
          </p:cNvPr>
          <p:cNvSpPr txBox="1"/>
          <p:nvPr/>
        </p:nvSpPr>
        <p:spPr>
          <a:xfrm>
            <a:off x="5989637" y="5326062"/>
            <a:ext cx="4038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No API </a:t>
            </a:r>
            <a:r>
              <a:rPr lang="it-IT" sz="2400" dirty="0" err="1">
                <a:solidFill>
                  <a:schemeClr val="bg1"/>
                </a:solidFill>
              </a:rPr>
              <a:t>is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ever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that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simple</a:t>
            </a:r>
            <a:r>
              <a:rPr lang="it-IT" sz="24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9762" y="1573307"/>
            <a:ext cx="10998199" cy="1219200"/>
          </a:xfrm>
          <a:noFill/>
        </p:spPr>
        <p:txBody>
          <a:bodyPr/>
          <a:lstStyle/>
          <a:p>
            <a:r>
              <a:rPr lang="en-US" sz="6000" dirty="0"/>
              <a:t>Minimal API marries DDD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1643" y="2989454"/>
            <a:ext cx="11533187" cy="3022408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05B98D-AAD6-4C2E-A71F-B96178EC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964" y="3040062"/>
            <a:ext cx="2057400" cy="46642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9526E7-57BC-4538-96BE-A905A28F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7" y="4157512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witter, Elon Musk e il pulsante &quot;edit&quot;: ecco cosa c'è nel futuro (a  pagamento?) del social - Agenda Digitale">
            <a:extLst>
              <a:ext uri="{FF2B5EF4-FFF2-40B4-BE49-F238E27FC236}">
                <a16:creationId xmlns:a16="http://schemas.microsoft.com/office/drawing/2014/main" id="{511BD72D-D202-43E7-AD0E-9BA59CDD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4157513"/>
            <a:ext cx="392173" cy="3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uova funzione di Linkedin - WHYBLOG">
            <a:extLst>
              <a:ext uri="{FF2B5EF4-FFF2-40B4-BE49-F238E27FC236}">
                <a16:creationId xmlns:a16="http://schemas.microsoft.com/office/drawing/2014/main" id="{8E60F319-0F05-4194-B810-D4F27454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455980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mark">
            <a:extLst>
              <a:ext uri="{FF2B5EF4-FFF2-40B4-BE49-F238E27FC236}">
                <a16:creationId xmlns:a16="http://schemas.microsoft.com/office/drawing/2014/main" id="{9E01869C-2B42-4A3E-98FC-BBF2B3B5E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5019305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D5769B-D3F5-4CEF-8937-DA368EBF96E2}"/>
              </a:ext>
            </a:extLst>
          </p:cNvPr>
          <p:cNvSpPr txBox="1"/>
          <p:nvPr/>
        </p:nvSpPr>
        <p:spPr>
          <a:xfrm>
            <a:off x="1052315" y="4951977"/>
            <a:ext cx="2651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9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2ED674-64D3-403C-A7D8-28BAE8140758}"/>
              </a:ext>
            </a:extLst>
          </p:cNvPr>
          <p:cNvSpPr txBox="1"/>
          <p:nvPr/>
        </p:nvSpPr>
        <p:spPr>
          <a:xfrm>
            <a:off x="1052315" y="4511207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0"/>
              </a:rPr>
              <a:t>LinkedIn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DDA2826E-B5CC-4F52-87A7-F617B9B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157511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54C0FA-394A-48C9-9D00-CCB0F7DA3B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762" y="3704702"/>
            <a:ext cx="412553" cy="33496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22B8124-C0B0-4C6F-BD26-E9084510B10B}"/>
              </a:ext>
            </a:extLst>
          </p:cNvPr>
          <p:cNvSpPr txBox="1"/>
          <p:nvPr/>
        </p:nvSpPr>
        <p:spPr>
          <a:xfrm>
            <a:off x="1052315" y="5392747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3"/>
              </a:rPr>
              <a:t>https://github.com/Ace68/GlobalAzure2022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2" descr="GitHub Logomark">
            <a:extLst>
              <a:ext uri="{FF2B5EF4-FFF2-40B4-BE49-F238E27FC236}">
                <a16:creationId xmlns:a16="http://schemas.microsoft.com/office/drawing/2014/main" id="{3E491458-C49F-402F-8B7F-5F60B5C8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546127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BF5250D-4A17-47A0-8FAD-1DFDFED97C5D}"/>
              </a:ext>
            </a:extLst>
          </p:cNvPr>
          <p:cNvSpPr txBox="1"/>
          <p:nvPr/>
        </p:nvSpPr>
        <p:spPr>
          <a:xfrm>
            <a:off x="1052315" y="4114493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4"/>
              </a:rPr>
              <a:t>@aacerbis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3BE2D1-E43A-4A9F-A2BE-7E2CF2F301B4}"/>
              </a:ext>
            </a:extLst>
          </p:cNvPr>
          <p:cNvSpPr txBox="1"/>
          <p:nvPr/>
        </p:nvSpPr>
        <p:spPr>
          <a:xfrm>
            <a:off x="1052314" y="3677500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2" descr="GitHub Logomark">
            <a:extLst>
              <a:ext uri="{FF2B5EF4-FFF2-40B4-BE49-F238E27FC236}">
                <a16:creationId xmlns:a16="http://schemas.microsoft.com/office/drawing/2014/main" id="{20911711-133B-D5FA-79F6-5DC4D5694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7" y="546127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BD6CE24-9A8E-31B8-178B-262BF8B8EE6F}"/>
              </a:ext>
            </a:extLst>
          </p:cNvPr>
          <p:cNvSpPr txBox="1"/>
          <p:nvPr/>
        </p:nvSpPr>
        <p:spPr>
          <a:xfrm>
            <a:off x="7677210" y="547895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994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Minimal API marries DDD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2450" y="3649662"/>
            <a:ext cx="12297980" cy="1977570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CE18BD-0EEC-421C-9CF1-F7A6B542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37" y="4411662"/>
            <a:ext cx="744521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EEA7567D-B773-45C1-97B3-7FC7043B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7" y="4411662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AABC7A6-4F1A-D4BE-A686-FF61F0A2A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740" y="3802062"/>
            <a:ext cx="2057400" cy="4664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F36B530-50DB-0498-D4C3-AAC70241C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85" y="4772304"/>
            <a:ext cx="412553" cy="33496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32631B-3D96-1B4E-545D-2C188CFB1EA5}"/>
              </a:ext>
            </a:extLst>
          </p:cNvPr>
          <p:cNvSpPr txBox="1"/>
          <p:nvPr/>
        </p:nvSpPr>
        <p:spPr>
          <a:xfrm>
            <a:off x="1112838" y="4745102"/>
            <a:ext cx="23622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8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2E80F000-52EC-4A94-A1D4-409FF49D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5400" dirty="0"/>
              <a:t>I have already seen this code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8CDF78-141C-4A6F-BE3B-BDB02344B2C4}"/>
              </a:ext>
            </a:extLst>
          </p:cNvPr>
          <p:cNvSpPr txBox="1"/>
          <p:nvPr/>
        </p:nvSpPr>
        <p:spPr>
          <a:xfrm>
            <a:off x="1036637" y="2241533"/>
            <a:ext cx="9525000" cy="251145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world'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14692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A1C2C12A-8FA9-45C1-B474-BF8E1F80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Minimal vs MVC</a:t>
            </a:r>
          </a:p>
        </p:txBody>
      </p:sp>
      <p:pic>
        <p:nvPicPr>
          <p:cNvPr id="1026" name="Picture 2" descr="Matrix 4: decine di video e foto dal set per l'inizio delle riprese -  Justnerd.it">
            <a:extLst>
              <a:ext uri="{FF2B5EF4-FFF2-40B4-BE49-F238E27FC236}">
                <a16:creationId xmlns:a16="http://schemas.microsoft.com/office/drawing/2014/main" id="{0C8F563B-1AFF-4A63-B7F9-07113CB1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50" y="1897054"/>
            <a:ext cx="530678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F7C80AA6-C90C-4DC4-821C-5EC1866CC759}"/>
              </a:ext>
            </a:extLst>
          </p:cNvPr>
          <p:cNvSpPr txBox="1">
            <a:spLocks/>
          </p:cNvSpPr>
          <p:nvPr/>
        </p:nvSpPr>
        <p:spPr>
          <a:xfrm>
            <a:off x="2941637" y="5326062"/>
            <a:ext cx="5970813" cy="685784"/>
          </a:xfrm>
          <a:prstGeom prst="rect">
            <a:avLst/>
          </a:prstGeom>
          <a:noFill/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it-IT" sz="3600" dirty="0"/>
              <a:t>How deep </a:t>
            </a:r>
            <a:r>
              <a:rPr lang="it-IT" sz="3600" dirty="0" err="1"/>
              <a:t>is</a:t>
            </a:r>
            <a:r>
              <a:rPr lang="it-IT" sz="3600" dirty="0"/>
              <a:t> the </a:t>
            </a:r>
            <a:r>
              <a:rPr lang="it-IT" sz="3600" dirty="0" err="1"/>
              <a:t>rabbit</a:t>
            </a:r>
            <a:r>
              <a:rPr lang="it-IT" sz="3600" dirty="0"/>
              <a:t> hole?</a:t>
            </a:r>
          </a:p>
        </p:txBody>
      </p:sp>
    </p:spTree>
    <p:extLst>
      <p:ext uri="{BB962C8B-B14F-4D97-AF65-F5344CB8AC3E}">
        <p14:creationId xmlns:p14="http://schemas.microsoft.com/office/powerpoint/2010/main" val="263656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A1C2C12A-8FA9-45C1-B474-BF8E1F80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Minimal != Simple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B712C50-D033-4822-A426-E84CE53AD9BC}"/>
              </a:ext>
            </a:extLst>
          </p:cNvPr>
          <p:cNvSpPr txBox="1">
            <a:spLocks/>
          </p:cNvSpPr>
          <p:nvPr/>
        </p:nvSpPr>
        <p:spPr>
          <a:xfrm>
            <a:off x="1189037" y="2430462"/>
            <a:ext cx="9372600" cy="27432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support for </a:t>
            </a:r>
            <a:r>
              <a:rPr lang="it-IT" sz="3600" dirty="0" err="1">
                <a:solidFill>
                  <a:schemeClr val="bg1"/>
                </a:solidFill>
              </a:rPr>
              <a:t>content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negotation</a:t>
            </a:r>
            <a:r>
              <a:rPr lang="it-IT" sz="3600" dirty="0">
                <a:solidFill>
                  <a:schemeClr val="bg1"/>
                </a:solidFill>
              </a:rPr>
              <a:t>. Just JSON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native support for API </a:t>
            </a:r>
            <a:r>
              <a:rPr lang="it-IT" sz="3600" dirty="0" err="1">
                <a:solidFill>
                  <a:schemeClr val="bg1"/>
                </a:solidFill>
              </a:rPr>
              <a:t>versioning</a:t>
            </a:r>
            <a:endParaRPr lang="it-IT" sz="36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support for </a:t>
            </a:r>
            <a:r>
              <a:rPr lang="it-IT" sz="3600" dirty="0" err="1">
                <a:solidFill>
                  <a:schemeClr val="bg1"/>
                </a:solidFill>
              </a:rPr>
              <a:t>validation</a:t>
            </a:r>
            <a:endParaRPr lang="it-IT" sz="36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</a:rPr>
              <a:t>But </a:t>
            </a:r>
            <a:r>
              <a:rPr lang="it-IT" sz="2000" dirty="0" err="1">
                <a:solidFill>
                  <a:schemeClr val="bg1"/>
                </a:solidFill>
              </a:rPr>
              <a:t>we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have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FluentValidation</a:t>
            </a:r>
            <a:endParaRPr lang="it-IT" sz="2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enforcement </a:t>
            </a:r>
            <a:r>
              <a:rPr lang="it-IT" sz="3600" dirty="0" err="1">
                <a:solidFill>
                  <a:schemeClr val="bg1"/>
                </a:solidFill>
              </a:rPr>
              <a:t>about</a:t>
            </a:r>
            <a:r>
              <a:rPr lang="it-IT" sz="3600" dirty="0">
                <a:solidFill>
                  <a:schemeClr val="bg1"/>
                </a:solidFill>
              </a:rPr>
              <a:t> project </a:t>
            </a:r>
            <a:r>
              <a:rPr lang="it-IT" sz="3600" dirty="0" err="1">
                <a:solidFill>
                  <a:schemeClr val="bg1"/>
                </a:solidFill>
              </a:rPr>
              <a:t>structure</a:t>
            </a:r>
            <a:endParaRPr lang="it-IT" sz="36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</a:rPr>
              <a:t>and </a:t>
            </a:r>
            <a:r>
              <a:rPr lang="it-IT" sz="2000" dirty="0" err="1">
                <a:solidFill>
                  <a:schemeClr val="bg1"/>
                </a:solidFill>
              </a:rPr>
              <a:t>that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is</a:t>
            </a:r>
            <a:r>
              <a:rPr lang="it-IT" sz="2000" dirty="0">
                <a:solidFill>
                  <a:schemeClr val="bg1"/>
                </a:solidFill>
              </a:rPr>
              <a:t> good!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BB48B22B-9942-4371-BE24-8E1F9528ED02}"/>
              </a:ext>
            </a:extLst>
          </p:cNvPr>
          <p:cNvSpPr/>
          <p:nvPr/>
        </p:nvSpPr>
        <p:spPr bwMode="auto">
          <a:xfrm>
            <a:off x="769938" y="1744662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Suppliers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6C67986-F2AA-45ED-9C50-6E30CEA5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We Like to Brew Beer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0A88AA58-ACD6-4D04-B04C-E247034B39AD}"/>
              </a:ext>
            </a:extLst>
          </p:cNvPr>
          <p:cNvSpPr/>
          <p:nvPr/>
        </p:nvSpPr>
        <p:spPr bwMode="auto">
          <a:xfrm>
            <a:off x="6904037" y="1690820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20A0FB-1D7A-45E7-9A1F-1C5C6C275A7E}"/>
              </a:ext>
            </a:extLst>
          </p:cNvPr>
          <p:cNvSpPr/>
          <p:nvPr/>
        </p:nvSpPr>
        <p:spPr bwMode="auto">
          <a:xfrm>
            <a:off x="6827837" y="4613308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Pubs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F4EFC62-6281-4856-9964-FE905CBD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5222908"/>
            <a:ext cx="580141" cy="5611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1EBA20-C096-4D40-A215-CEB4EF0E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437" y="2414720"/>
            <a:ext cx="685800" cy="5651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3339-F3CD-4365-976D-74DDA1359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75" y="2414720"/>
            <a:ext cx="729746" cy="641185"/>
          </a:xfrm>
          <a:prstGeom prst="rect">
            <a:avLst/>
          </a:prstGeom>
        </p:spPr>
      </p:pic>
      <p:sp>
        <p:nvSpPr>
          <p:cNvPr id="4" name="Freccia circolare in giù 3">
            <a:extLst>
              <a:ext uri="{FF2B5EF4-FFF2-40B4-BE49-F238E27FC236}">
                <a16:creationId xmlns:a16="http://schemas.microsoft.com/office/drawing/2014/main" id="{C89EFD06-E15E-4175-CCF7-C1BDE5EFB163}"/>
              </a:ext>
            </a:extLst>
          </p:cNvPr>
          <p:cNvSpPr/>
          <p:nvPr/>
        </p:nvSpPr>
        <p:spPr bwMode="auto">
          <a:xfrm>
            <a:off x="3741738" y="2049446"/>
            <a:ext cx="3162299" cy="506446"/>
          </a:xfrm>
          <a:prstGeom prst="curved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ccia circolare a sinistra 10">
            <a:extLst>
              <a:ext uri="{FF2B5EF4-FFF2-40B4-BE49-F238E27FC236}">
                <a16:creationId xmlns:a16="http://schemas.microsoft.com/office/drawing/2014/main" id="{9526CAB2-0579-7CFD-ED60-5CEB88DDD1AE}"/>
              </a:ext>
            </a:extLst>
          </p:cNvPr>
          <p:cNvSpPr/>
          <p:nvPr/>
        </p:nvSpPr>
        <p:spPr bwMode="auto">
          <a:xfrm>
            <a:off x="9509567" y="2832149"/>
            <a:ext cx="990600" cy="2422565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How to use Azure Service Bus Topics | Azure Tips and Tricks - YouTube">
            <a:extLst>
              <a:ext uri="{FF2B5EF4-FFF2-40B4-BE49-F238E27FC236}">
                <a16:creationId xmlns:a16="http://schemas.microsoft.com/office/drawing/2014/main" id="{82128832-51A7-5A10-5572-7B25065A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7" y="3797416"/>
            <a:ext cx="3276599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0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79DFDC10-112F-4333-BD28-1470E958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The Big Ball of Mud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3F3B002-7A0A-4065-B23F-FEBF1EFF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1728529"/>
            <a:ext cx="6187976" cy="363505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20FFA3-D9A9-4ED8-866C-D99C77A8D365}"/>
              </a:ext>
            </a:extLst>
          </p:cNvPr>
          <p:cNvSpPr txBox="1"/>
          <p:nvPr/>
        </p:nvSpPr>
        <p:spPr>
          <a:xfrm>
            <a:off x="2560637" y="5637159"/>
            <a:ext cx="609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«The Big Ball» … 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«</a:t>
            </a:r>
            <a:r>
              <a:rPr lang="it-IT" dirty="0" err="1">
                <a:solidFill>
                  <a:schemeClr val="bg1"/>
                </a:solidFill>
              </a:rPr>
              <a:t>Mud</a:t>
            </a:r>
            <a:r>
              <a:rPr lang="it-IT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210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3" ma:contentTypeDescription="Creare un nuovo documento." ma:contentTypeScope="" ma:versionID="051a51ae704857b4b18c87c8c7cf6922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eef62f12abf04a1e31d78112fc442041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cfbde86f-dcd5-4452-aab1-67d652e77ce3"/>
    <ds:schemaRef ds:uri="32f72329-bf7c-476d-8d28-7d994e95072a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504B336-9D7B-4CC1-8555-69B0A4EC5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1113</Words>
  <Application>Microsoft Office PowerPoint</Application>
  <PresentationFormat>Personalizzato</PresentationFormat>
  <Paragraphs>175</Paragraphs>
  <Slides>20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20</vt:i4>
      </vt:variant>
    </vt:vector>
  </HeadingPairs>
  <TitlesOfParts>
    <vt:vector size="30" baseType="lpstr">
      <vt:lpstr>Arial</vt:lpstr>
      <vt:lpstr>Consolas</vt:lpstr>
      <vt:lpstr>Segoe UI</vt:lpstr>
      <vt:lpstr>Segoe UI (Corpo)</vt:lpstr>
      <vt:lpstr>Segoe UI Light</vt:lpstr>
      <vt:lpstr>Source Code Pro</vt:lpstr>
      <vt:lpstr>Times New Roman</vt:lpstr>
      <vt:lpstr>Wingdings</vt:lpstr>
      <vt:lpstr>Connect_2016_Template_Light</vt:lpstr>
      <vt:lpstr>Connect_2016_Template_Dark</vt:lpstr>
      <vt:lpstr>Presentazione standard di PowerPoint</vt:lpstr>
      <vt:lpstr>What are Minimal API</vt:lpstr>
      <vt:lpstr>Minimal API marries DDD</vt:lpstr>
      <vt:lpstr>I have already seen this code</vt:lpstr>
      <vt:lpstr>Minimal vs MVC</vt:lpstr>
      <vt:lpstr>Minimal != Simple</vt:lpstr>
      <vt:lpstr>We Like to Brew Beer</vt:lpstr>
      <vt:lpstr>Talk is Cheap … Show me the code</vt:lpstr>
      <vt:lpstr>The Big Ball of Mud</vt:lpstr>
      <vt:lpstr>DDD – The Silver Bullet?</vt:lpstr>
      <vt:lpstr>DDD – Strategic Patterns</vt:lpstr>
      <vt:lpstr>Talk is Cheap … Show me the code</vt:lpstr>
      <vt:lpstr>Microservices … What?</vt:lpstr>
      <vt:lpstr>Microservice &amp; Bounded Context</vt:lpstr>
      <vt:lpstr>The Reactive Manifesto</vt:lpstr>
      <vt:lpstr>Communication in a microservice architecture</vt:lpstr>
      <vt:lpstr>Talk is Cheap … Show me the code</vt:lpstr>
      <vt:lpstr>Presentazione standard di PowerPoint</vt:lpstr>
      <vt:lpstr>CQRS – Eventual Consistency</vt:lpstr>
      <vt:lpstr>Minimal API marries DDD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2022-05-07T12:18:25Z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</Properties>
</file>